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92" r:id="rId4"/>
    <p:sldId id="293" r:id="rId5"/>
    <p:sldId id="29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4" r:id="rId15"/>
    <p:sldId id="29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96" r:id="rId26"/>
    <p:sldId id="297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98" r:id="rId3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99"/>
    <a:srgbClr val="612EE2"/>
    <a:srgbClr val="FF33CC"/>
    <a:srgbClr val="00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60"/>
  </p:normalViewPr>
  <p:slideViewPr>
    <p:cSldViewPr>
      <p:cViewPr varScale="1">
        <p:scale>
          <a:sx n="70" d="100"/>
          <a:sy n="70" d="100"/>
        </p:scale>
        <p:origin x="6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rcidiacone\Downloads\ESITI%201%20PROVE.xlsx" TargetMode="External"/><Relationship Id="rId1" Type="http://schemas.openxmlformats.org/officeDocument/2006/relationships/image" Target="../media/image4.jpeg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rcidiacone\Downloads\ESITI%201%20PROVE.xlsx" TargetMode="External"/><Relationship Id="rId1" Type="http://schemas.openxmlformats.org/officeDocument/2006/relationships/image" Target="../media/image4.jpeg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-AcerV5\Desktop\MON%20DIC\MON%20PROVA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Q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rcidiacone\Downloads\ESITI%201%20PROV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MONITORAGGIO PROVE PARALLELE CLASSI PRIME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Foglio7!$B$1</c:f>
              <c:strCache>
                <c:ptCount val="1"/>
                <c:pt idx="0">
                  <c:v>ITALIANO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Foglio7!$B$2:$B$6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Foglio7!$C$1</c:f>
              <c:strCache>
                <c:ptCount val="1"/>
                <c:pt idx="0">
                  <c:v>INGLESE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Foglio7!$C$2:$C$6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Foglio7!$D$1</c:f>
              <c:strCache>
                <c:ptCount val="1"/>
                <c:pt idx="0">
                  <c:v>FRANCESE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Foglio7!$D$2:$D$6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Foglio7!$E$1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Foglio7!$E$2:$E$6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4"/>
          <c:order val="4"/>
          <c:tx>
            <c:strRef>
              <c:f>Foglio7!$F$1</c:f>
              <c:strCache>
                <c:ptCount val="1"/>
                <c:pt idx="0">
                  <c:v>SCIENZE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Foglio7!$F$2:$F$6</c:f>
              <c:numCache>
                <c:formatCode>0</c:formatCode>
                <c:ptCount val="5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ser>
          <c:idx val="5"/>
          <c:order val="5"/>
          <c:tx>
            <c:strRef>
              <c:f>Foglio7!$G$1</c:f>
              <c:strCache>
                <c:ptCount val="1"/>
                <c:pt idx="0">
                  <c:v>TECNOLOGIA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Foglio7!$G$2:$G$6</c:f>
              <c:numCache>
                <c:formatCode>0</c:formatCode>
                <c:ptCount val="5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Foglio7!$H$1</c:f>
              <c:strCache>
                <c:ptCount val="1"/>
                <c:pt idx="0">
                  <c:v>ED.MUSICALE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Foglio7!$H$2:$H$6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ser>
          <c:idx val="7"/>
          <c:order val="7"/>
          <c:tx>
            <c:strRef>
              <c:f>Foglio7!$I$1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cat>
            <c:strRef>
              <c:f>Foglio7!$A$2:$A$6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Foglio7!$I$2:$I$6</c:f>
              <c:numCache>
                <c:formatCode>0</c:formatCode>
                <c:ptCount val="5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472672"/>
        <c:axId val="2102474304"/>
      </c:barChart>
      <c:catAx>
        <c:axId val="2102472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74304"/>
        <c:crosses val="autoZero"/>
        <c:auto val="1"/>
        <c:lblAlgn val="ctr"/>
        <c:lblOffset val="100"/>
        <c:noMultiLvlLbl val="0"/>
      </c:catAx>
      <c:valAx>
        <c:axId val="210247430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210247267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750" baseline="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Foglio7!$R$17</c:f>
              <c:strCache>
                <c:ptCount val="1"/>
                <c:pt idx="0">
                  <c:v>TECNOLOGIA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Foglio7!$Q$18:$Q$22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Foglio7!$R$18:$R$22</c:f>
              <c:numCache>
                <c:formatCode>0</c:formatCode>
                <c:ptCount val="5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2488448"/>
        <c:axId val="2102469408"/>
      </c:barChart>
      <c:catAx>
        <c:axId val="2102488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69408"/>
        <c:crosses val="autoZero"/>
        <c:auto val="1"/>
        <c:lblAlgn val="ctr"/>
        <c:lblOffset val="100"/>
        <c:noMultiLvlLbl val="0"/>
      </c:catAx>
      <c:valAx>
        <c:axId val="210246940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1024884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ED. </a:t>
            </a:r>
            <a:r>
              <a:rPr lang="en-US" dirty="0" smtClean="0"/>
              <a:t>MUSICALE</a:t>
            </a:r>
          </a:p>
          <a:p>
            <a:pPr>
              <a:defRPr/>
            </a:pPr>
            <a:r>
              <a:rPr lang="en-US" dirty="0" smtClean="0"/>
              <a:t>2018-2019</a:t>
            </a:r>
            <a:endParaRPr lang="en-US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97011926211097E-2"/>
          <c:y val="0.1094911411959518"/>
          <c:w val="0.9511597745178072"/>
          <c:h val="0.752196364906063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Foglio7!$O$8</c:f>
              <c:strCache>
                <c:ptCount val="1"/>
                <c:pt idx="0">
                  <c:v>ED. MUSICALE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Foglio7!$N$9:$N$13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Foglio7!$O$9:$O$13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69952"/>
        <c:axId val="2102483552"/>
        <c:axId val="0"/>
      </c:bar3DChart>
      <c:catAx>
        <c:axId val="2102469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2102483552"/>
        <c:crosses val="autoZero"/>
        <c:auto val="1"/>
        <c:lblAlgn val="ctr"/>
        <c:lblOffset val="100"/>
        <c:noMultiLvlLbl val="0"/>
      </c:catAx>
      <c:valAx>
        <c:axId val="2102483552"/>
        <c:scaling>
          <c:orientation val="minMax"/>
          <c:max val="8"/>
          <c:min val="2"/>
        </c:scaling>
        <c:delete val="0"/>
        <c:axPos val="l"/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21024699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ARTE</a:t>
            </a:r>
          </a:p>
          <a:p>
            <a:pPr>
              <a:defRPr sz="1600"/>
            </a:pPr>
            <a:r>
              <a:rPr lang="en-US" sz="1600"/>
              <a:t>2018-2019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Foglio7!$R$8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Foglio7!$Q$9:$Q$13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Foglio7!$R$9:$R$13</c:f>
              <c:numCache>
                <c:formatCode>0</c:formatCode>
                <c:ptCount val="5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88992"/>
        <c:axId val="2102473760"/>
        <c:axId val="0"/>
      </c:bar3DChart>
      <c:catAx>
        <c:axId val="2102488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it-IT"/>
          </a:p>
        </c:txPr>
        <c:crossAx val="2102473760"/>
        <c:crosses val="autoZero"/>
        <c:auto val="1"/>
        <c:lblAlgn val="ctr"/>
        <c:lblOffset val="100"/>
        <c:noMultiLvlLbl val="0"/>
      </c:catAx>
      <c:valAx>
        <c:axId val="210247376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2102488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monitoraggio</a:t>
            </a:r>
            <a:r>
              <a:rPr lang="en-US" dirty="0"/>
              <a:t> prove </a:t>
            </a:r>
            <a:r>
              <a:rPr lang="en-US" dirty="0" err="1"/>
              <a:t>parallele</a:t>
            </a:r>
            <a:r>
              <a:rPr lang="en-US" dirty="0"/>
              <a:t> </a:t>
            </a:r>
            <a:r>
              <a:rPr lang="en-US" dirty="0" err="1"/>
              <a:t>classi</a:t>
            </a:r>
            <a:r>
              <a:rPr lang="en-US" dirty="0"/>
              <a:t> II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Foglio8!$B$1</c:f>
              <c:strCache>
                <c:ptCount val="1"/>
                <c:pt idx="0">
                  <c:v>ITALIANO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Foglio8!$B$2:$B$6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Foglio8!$C$1</c:f>
              <c:strCache>
                <c:ptCount val="1"/>
                <c:pt idx="0">
                  <c:v>INGLESE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Foglio8!$C$2:$C$6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Foglio8!$D$1</c:f>
              <c:strCache>
                <c:ptCount val="1"/>
                <c:pt idx="0">
                  <c:v>FRANCESE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Foglio8!$D$2:$D$6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9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Foglio8!$E$1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Foglio8!$E$2:$E$6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ser>
          <c:idx val="4"/>
          <c:order val="4"/>
          <c:tx>
            <c:strRef>
              <c:f>Foglio8!$F$1</c:f>
              <c:strCache>
                <c:ptCount val="1"/>
                <c:pt idx="0">
                  <c:v>SCIENZE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Foglio8!$F$2:$F$6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Foglio8!$G$1</c:f>
              <c:strCache>
                <c:ptCount val="1"/>
                <c:pt idx="0">
                  <c:v>TECNOLOGIA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Foglio8!$G$2:$G$6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</c:ser>
        <c:ser>
          <c:idx val="6"/>
          <c:order val="6"/>
          <c:tx>
            <c:strRef>
              <c:f>Foglio8!$H$1</c:f>
              <c:strCache>
                <c:ptCount val="1"/>
                <c:pt idx="0">
                  <c:v>ED.MUSICALE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Foglio8!$H$2:$H$6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7"/>
          <c:order val="7"/>
          <c:tx>
            <c:strRef>
              <c:f>Foglio8!$I$1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cat>
            <c:strRef>
              <c:f>Foglio8!$A$2:$A$6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Foglio8!$I$2:$I$6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9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478656"/>
        <c:axId val="2102479744"/>
      </c:barChart>
      <c:catAx>
        <c:axId val="2102478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79744"/>
        <c:crosses val="autoZero"/>
        <c:auto val="1"/>
        <c:lblAlgn val="ctr"/>
        <c:lblOffset val="100"/>
        <c:noMultiLvlLbl val="0"/>
      </c:catAx>
      <c:valAx>
        <c:axId val="21024797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024786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MEDIA CLASSI PARALLELE</a:t>
            </a:r>
          </a:p>
          <a:p>
            <a:pPr>
              <a:defRPr/>
            </a:pPr>
            <a:r>
              <a:rPr lang="en-US"/>
              <a:t>SECONDE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Foglio12!$A$13</c:f>
              <c:strCache>
                <c:ptCount val="1"/>
                <c:pt idx="0">
                  <c:v>MEDIA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8"/>
            <c:invertIfNegative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Foglio12!$B$12:$J$12</c:f>
              <c:strCache>
                <c:ptCount val="9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MATEMATICA</c:v>
                </c:pt>
                <c:pt idx="4">
                  <c:v>SCIENZE</c:v>
                </c:pt>
                <c:pt idx="5">
                  <c:v>TECNOLOGIA</c:v>
                </c:pt>
                <c:pt idx="6">
                  <c:v>MUSICA</c:v>
                </c:pt>
                <c:pt idx="7">
                  <c:v>ARTE</c:v>
                </c:pt>
                <c:pt idx="8">
                  <c:v>MEDIA D'ISTITUTO</c:v>
                </c:pt>
              </c:strCache>
            </c:strRef>
          </c:cat>
          <c:val>
            <c:numRef>
              <c:f>Foglio12!$B$13:$J$13</c:f>
              <c:numCache>
                <c:formatCode>General</c:formatCode>
                <c:ptCount val="9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80288"/>
        <c:axId val="2102484096"/>
        <c:axId val="0"/>
      </c:bar3DChart>
      <c:catAx>
        <c:axId val="2102480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84096"/>
        <c:crosses val="autoZero"/>
        <c:auto val="1"/>
        <c:lblAlgn val="ctr"/>
        <c:lblOffset val="100"/>
        <c:noMultiLvlLbl val="0"/>
      </c:catAx>
      <c:valAx>
        <c:axId val="2102484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24802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MEDIA PROVE PARALLELE</a:t>
            </a:r>
          </a:p>
          <a:p>
            <a:pPr>
              <a:defRPr/>
            </a:pPr>
            <a:r>
              <a:rPr lang="en-US"/>
              <a:t>SECONDE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Foglio12!$E$4</c:f>
              <c:strCache>
                <c:ptCount val="1"/>
                <c:pt idx="0">
                  <c:v>MEDIA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Foglio12!$D$5:$D$9</c:f>
              <c:strCache>
                <c:ptCount val="5"/>
                <c:pt idx="0">
                  <c:v>2°A</c:v>
                </c:pt>
                <c:pt idx="1">
                  <c:v>2°B</c:v>
                </c:pt>
                <c:pt idx="2">
                  <c:v>2°C</c:v>
                </c:pt>
                <c:pt idx="3">
                  <c:v>2°D</c:v>
                </c:pt>
                <c:pt idx="4">
                  <c:v>2°E</c:v>
                </c:pt>
              </c:strCache>
            </c:strRef>
          </c:cat>
          <c:val>
            <c:numRef>
              <c:f>Foglio12!$E$5:$E$9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85184"/>
        <c:axId val="2061889920"/>
        <c:axId val="0"/>
      </c:bar3DChart>
      <c:catAx>
        <c:axId val="21024851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2061889920"/>
        <c:crosses val="autoZero"/>
        <c:auto val="1"/>
        <c:lblAlgn val="ctr"/>
        <c:lblOffset val="100"/>
        <c:noMultiLvlLbl val="0"/>
      </c:catAx>
      <c:valAx>
        <c:axId val="20618899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24851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ITALIANO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Foglio8!$I$22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Foglio8!$H$23:$H$27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Foglio8!$I$23:$I$27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Foglio8!$J$22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Foglio8!$H$23:$H$27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Foglio8!$J$23:$J$27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Foglio8!$K$22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Foglio8!$H$23:$H$27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Foglio8!$K$23:$K$27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06285856"/>
        <c:axId val="2106315232"/>
      </c:barChart>
      <c:catAx>
        <c:axId val="2106285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6315232"/>
        <c:crosses val="autoZero"/>
        <c:auto val="1"/>
        <c:lblAlgn val="ctr"/>
        <c:lblOffset val="100"/>
        <c:noMultiLvlLbl val="0"/>
      </c:catAx>
      <c:valAx>
        <c:axId val="2106315232"/>
        <c:scaling>
          <c:orientation val="minMax"/>
          <c:max val="8"/>
          <c:min val="3"/>
        </c:scaling>
        <c:delete val="1"/>
        <c:axPos val="l"/>
        <c:numFmt formatCode="General" sourceLinked="1"/>
        <c:majorTickMark val="none"/>
        <c:minorTickMark val="none"/>
        <c:tickLblPos val="nextTo"/>
        <c:crossAx val="21062858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Foglio8!$E$8</c:f>
              <c:strCache>
                <c:ptCount val="1"/>
                <c:pt idx="0">
                  <c:v>MEDIA - INGLESE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Foglio8!$D$9:$D$13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Foglio8!$E$9:$E$13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overlap val="-25"/>
        <c:axId val="2106310336"/>
        <c:axId val="2106315776"/>
      </c:barChart>
      <c:catAx>
        <c:axId val="2106310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2106315776"/>
        <c:crosses val="autoZero"/>
        <c:auto val="1"/>
        <c:lblAlgn val="ctr"/>
        <c:lblOffset val="100"/>
        <c:noMultiLvlLbl val="0"/>
      </c:catAx>
      <c:valAx>
        <c:axId val="2106315776"/>
        <c:scaling>
          <c:orientation val="minMax"/>
          <c:max val="9.1999999999999993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06310336"/>
        <c:crosses val="autoZero"/>
        <c:crossBetween val="between"/>
      </c:valAx>
      <c:spPr>
        <a:solidFill>
          <a:srgbClr val="FFFF00"/>
        </a:solidFill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Foglio8!$H$8</c:f>
              <c:strCache>
                <c:ptCount val="1"/>
                <c:pt idx="0">
                  <c:v>FRANCESE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B prst="slope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Foglio8!$G$9:$G$13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Foglio8!$H$9:$H$13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9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6313056"/>
        <c:axId val="2106296736"/>
      </c:barChart>
      <c:catAx>
        <c:axId val="2106313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it-IT"/>
          </a:p>
        </c:txPr>
        <c:crossAx val="2106296736"/>
        <c:crosses val="autoZero"/>
        <c:auto val="1"/>
        <c:lblAlgn val="ctr"/>
        <c:lblOffset val="100"/>
        <c:noMultiLvlLbl val="0"/>
      </c:catAx>
      <c:valAx>
        <c:axId val="2106296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63130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Foglio8!$B$15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Foglio8!$A$16:$A$20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Foglio8!$B$16:$B$20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"/>
        <c:overlap val="-25"/>
        <c:axId val="2106292384"/>
        <c:axId val="2106308704"/>
      </c:barChart>
      <c:catAx>
        <c:axId val="2106292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6308704"/>
        <c:crosses val="autoZero"/>
        <c:auto val="1"/>
        <c:lblAlgn val="ctr"/>
        <c:lblOffset val="100"/>
        <c:noMultiLvlLbl val="0"/>
      </c:catAx>
      <c:valAx>
        <c:axId val="2106308704"/>
        <c:scaling>
          <c:orientation val="minMax"/>
          <c:min val="3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238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50"/>
              <a:t>MEDIA D'ISTITUTO      </a:t>
            </a:r>
          </a:p>
          <a:p>
            <a:pPr>
              <a:defRPr/>
            </a:pPr>
            <a:r>
              <a:rPr lang="en-US" sz="1050"/>
              <a:t>PROVE PARALLELE</a:t>
            </a:r>
          </a:p>
          <a:p>
            <a:pPr>
              <a:defRPr/>
            </a:pPr>
            <a:r>
              <a:rPr lang="en-US" sz="1050"/>
              <a:t>CLASSI PRIME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Foglio12!$A$2</c:f>
              <c:strCache>
                <c:ptCount val="1"/>
                <c:pt idx="0">
                  <c:v>MEDIA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rgbClr val="660066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FFFF"/>
              </a:solidFill>
            </c:spPr>
          </c:dPt>
          <c:dPt>
            <c:idx val="8"/>
            <c:invertIfNegative val="0"/>
            <c:bubble3D val="0"/>
            <c:spPr>
              <a:gradFill>
                <a:gsLst>
                  <a:gs pos="0">
                    <a:srgbClr val="FF0000"/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Foglio12!$B$1:$J$1</c:f>
              <c:strCache>
                <c:ptCount val="9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MATEMATICA</c:v>
                </c:pt>
                <c:pt idx="4">
                  <c:v>SCIENZE</c:v>
                </c:pt>
                <c:pt idx="5">
                  <c:v>TECNOLOGIA</c:v>
                </c:pt>
                <c:pt idx="6">
                  <c:v>MUSICA</c:v>
                </c:pt>
                <c:pt idx="7">
                  <c:v>ARTE</c:v>
                </c:pt>
                <c:pt idx="8">
                  <c:v>MEDIA D'ISTITUTO</c:v>
                </c:pt>
              </c:strCache>
            </c:strRef>
          </c:cat>
          <c:val>
            <c:numRef>
              <c:f>Foglio12!$B$2:$J$2</c:f>
              <c:numCache>
                <c:formatCode>General</c:formatCode>
                <c:ptCount val="9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gapDepth val="60"/>
        <c:shape val="box"/>
        <c:axId val="2102497696"/>
        <c:axId val="2102485728"/>
        <c:axId val="0"/>
      </c:bar3DChart>
      <c:catAx>
        <c:axId val="2102497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85728"/>
        <c:crosses val="autoZero"/>
        <c:auto val="1"/>
        <c:lblAlgn val="ctr"/>
        <c:lblOffset val="100"/>
        <c:noMultiLvlLbl val="0"/>
      </c:catAx>
      <c:valAx>
        <c:axId val="21024857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24976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Foglio8!$E$15</c:f>
              <c:strCache>
                <c:ptCount val="1"/>
                <c:pt idx="0">
                  <c:v>SCIENZE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Foglio8!$D$16:$D$20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Foglio8!$E$16:$E$20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"/>
        <c:overlap val="-25"/>
        <c:axId val="2106295648"/>
        <c:axId val="2106314144"/>
      </c:barChart>
      <c:catAx>
        <c:axId val="21062956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2106314144"/>
        <c:crosses val="autoZero"/>
        <c:auto val="1"/>
        <c:lblAlgn val="ctr"/>
        <c:lblOffset val="100"/>
        <c:noMultiLvlLbl val="0"/>
      </c:catAx>
      <c:valAx>
        <c:axId val="2106314144"/>
        <c:scaling>
          <c:orientation val="minMax"/>
          <c:max val="9"/>
          <c:min val="3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564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/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Foglio8!$H$15</c:f>
              <c:strCache>
                <c:ptCount val="1"/>
                <c:pt idx="0">
                  <c:v>TECNOLOGIA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Foglio8!$G$16:$G$20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Foglio8!$H$16:$H$20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"/>
        <c:overlap val="-25"/>
        <c:axId val="2106292928"/>
        <c:axId val="2106316320"/>
      </c:barChart>
      <c:catAx>
        <c:axId val="2106292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it-IT"/>
          </a:p>
        </c:txPr>
        <c:crossAx val="2106316320"/>
        <c:crosses val="autoZero"/>
        <c:auto val="1"/>
        <c:lblAlgn val="ctr"/>
        <c:lblOffset val="100"/>
        <c:noMultiLvlLbl val="0"/>
      </c:catAx>
      <c:valAx>
        <c:axId val="2106316320"/>
        <c:scaling>
          <c:orientation val="minMax"/>
          <c:max val="9.1999999999999993"/>
          <c:min val="3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29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/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Foglio8!$B$22</c:f>
              <c:strCache>
                <c:ptCount val="1"/>
                <c:pt idx="0">
                  <c:v>ED.MUSICALE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FFFF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Foglio8!$A$23:$A$27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Foglio8!$B$23:$B$27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6313600"/>
        <c:axId val="2106310880"/>
      </c:barChart>
      <c:catAx>
        <c:axId val="2106313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it-IT"/>
          </a:p>
        </c:txPr>
        <c:crossAx val="2106310880"/>
        <c:crosses val="autoZero"/>
        <c:auto val="1"/>
        <c:lblAlgn val="ctr"/>
        <c:lblOffset val="100"/>
        <c:noMultiLvlLbl val="0"/>
      </c:catAx>
      <c:valAx>
        <c:axId val="21063108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3136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200"/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32897200349956257"/>
          <c:w val="0.93888888888888888"/>
          <c:h val="0.57819626713327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Foglio8!$F$22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Foglio8!$E$23:$E$27</c:f>
              <c:strCache>
                <c:ptCount val="5"/>
                <c:pt idx="0">
                  <c:v>2A</c:v>
                </c:pt>
                <c:pt idx="1">
                  <c:v>2B</c:v>
                </c:pt>
                <c:pt idx="2">
                  <c:v>2C</c:v>
                </c:pt>
                <c:pt idx="3">
                  <c:v>2D</c:v>
                </c:pt>
                <c:pt idx="4">
                  <c:v>2E</c:v>
                </c:pt>
              </c:strCache>
            </c:strRef>
          </c:cat>
          <c:val>
            <c:numRef>
              <c:f>Foglio8!$F$23:$F$27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overlap val="-25"/>
        <c:axId val="2106293472"/>
        <c:axId val="2106298368"/>
      </c:barChart>
      <c:catAx>
        <c:axId val="2106293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it-IT"/>
          </a:p>
        </c:txPr>
        <c:crossAx val="2106298368"/>
        <c:crosses val="autoZero"/>
        <c:auto val="1"/>
        <c:lblAlgn val="ctr"/>
        <c:lblOffset val="100"/>
        <c:noMultiLvlLbl val="0"/>
      </c:catAx>
      <c:valAx>
        <c:axId val="2106298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29347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 dirty="0" err="1" smtClean="0">
                <a:effectLst/>
              </a:rPr>
              <a:t>monitoraggio</a:t>
            </a:r>
            <a:r>
              <a:rPr lang="en-US" sz="1800" b="1" i="0" u="none" strike="noStrike" baseline="0" dirty="0" smtClean="0">
                <a:effectLst/>
              </a:rPr>
              <a:t> prove </a:t>
            </a:r>
            <a:r>
              <a:rPr lang="en-US" sz="1800" b="1" i="0" u="none" strike="noStrike" baseline="0" dirty="0" err="1" smtClean="0">
                <a:effectLst/>
              </a:rPr>
              <a:t>parallele</a:t>
            </a:r>
            <a:r>
              <a:rPr lang="en-US" sz="1800" b="1" i="0" u="none" strike="noStrike" baseline="0" dirty="0" smtClean="0">
                <a:effectLst/>
              </a:rPr>
              <a:t> </a:t>
            </a:r>
            <a:r>
              <a:rPr lang="en-US" sz="1800" b="1" i="0" u="none" strike="noStrike" baseline="0" dirty="0" err="1" smtClean="0">
                <a:effectLst/>
              </a:rPr>
              <a:t>classi</a:t>
            </a:r>
            <a:r>
              <a:rPr lang="en-US" sz="1800" b="1" i="0" u="none" strike="noStrike" baseline="0" dirty="0" smtClean="0">
                <a:effectLst/>
              </a:rPr>
              <a:t>  III^</a:t>
            </a:r>
            <a:endParaRPr lang="it-IT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Foglio9!$B$1</c:f>
              <c:strCache>
                <c:ptCount val="1"/>
                <c:pt idx="0">
                  <c:v>ITALIANO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Foglio9!$B$2:$B$6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Foglio9!$C$1</c:f>
              <c:strCache>
                <c:ptCount val="1"/>
                <c:pt idx="0">
                  <c:v>INGLESE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Foglio9!$C$2:$C$6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Foglio9!$D$1</c:f>
              <c:strCache>
                <c:ptCount val="1"/>
                <c:pt idx="0">
                  <c:v>FRANCESE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Foglio9!$D$2:$D$6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ser>
          <c:idx val="3"/>
          <c:order val="3"/>
          <c:tx>
            <c:strRef>
              <c:f>Foglio9!$E$1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Foglio9!$E$2:$E$6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ser>
          <c:idx val="4"/>
          <c:order val="4"/>
          <c:tx>
            <c:strRef>
              <c:f>Foglio9!$F$1</c:f>
              <c:strCache>
                <c:ptCount val="1"/>
                <c:pt idx="0">
                  <c:v>SCIENZE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Foglio9!$F$2:$F$6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5"/>
          <c:order val="5"/>
          <c:tx>
            <c:strRef>
              <c:f>Foglio9!$G$1</c:f>
              <c:strCache>
                <c:ptCount val="1"/>
                <c:pt idx="0">
                  <c:v>TECNOLOGIA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Foglio9!$G$2:$G$6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ser>
          <c:idx val="6"/>
          <c:order val="6"/>
          <c:tx>
            <c:strRef>
              <c:f>Foglio9!$H$1</c:f>
              <c:strCache>
                <c:ptCount val="1"/>
                <c:pt idx="0">
                  <c:v>ED.MUSICALE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Foglio9!$H$2:$H$6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7"/>
          <c:order val="7"/>
          <c:tx>
            <c:strRef>
              <c:f>Foglio9!$I$1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cat>
            <c:strRef>
              <c:f>Foglio9!$A$2:$A$6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Foglio9!$I$2:$I$6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6311968"/>
        <c:axId val="2106314688"/>
        <c:axId val="0"/>
      </c:bar3DChart>
      <c:catAx>
        <c:axId val="21063119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6314688"/>
        <c:crosses val="autoZero"/>
        <c:auto val="1"/>
        <c:lblAlgn val="ctr"/>
        <c:lblOffset val="100"/>
        <c:noMultiLvlLbl val="0"/>
      </c:catAx>
      <c:valAx>
        <c:axId val="2106314688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21063119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200"/>
              <a:t>MEDIA COMPLESSIVA CLASSI TERZE </a:t>
            </a:r>
          </a:p>
          <a:p>
            <a:pPr>
              <a:defRPr/>
            </a:pPr>
            <a:r>
              <a:rPr lang="it-IT" sz="1200"/>
              <a:t> PROVE PARALLELE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Foglio12!$A$17</c:f>
              <c:strCache>
                <c:ptCount val="1"/>
                <c:pt idx="0">
                  <c:v>MEDIA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206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66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00FF99"/>
              </a:solidFill>
            </c:spPr>
          </c:dPt>
          <c:dPt>
            <c:idx val="8"/>
            <c:invertIfNegative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Foglio12!$B$16:$J$16</c:f>
              <c:strCache>
                <c:ptCount val="9"/>
                <c:pt idx="0">
                  <c:v>ITALIANO</c:v>
                </c:pt>
                <c:pt idx="1">
                  <c:v>INGLESE</c:v>
                </c:pt>
                <c:pt idx="2">
                  <c:v>FRANCESE</c:v>
                </c:pt>
                <c:pt idx="3">
                  <c:v>MATEMATICA</c:v>
                </c:pt>
                <c:pt idx="4">
                  <c:v>SCIENZE</c:v>
                </c:pt>
                <c:pt idx="5">
                  <c:v>TECNOLOGIA</c:v>
                </c:pt>
                <c:pt idx="6">
                  <c:v>MUSICA</c:v>
                </c:pt>
                <c:pt idx="7">
                  <c:v>ARTE</c:v>
                </c:pt>
                <c:pt idx="8">
                  <c:v>MEDIA D'ISTITUTO</c:v>
                </c:pt>
              </c:strCache>
            </c:strRef>
          </c:cat>
          <c:val>
            <c:numRef>
              <c:f>Foglio12!$B$17:$J$17</c:f>
              <c:numCache>
                <c:formatCode>General</c:formatCode>
                <c:ptCount val="9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8</c:v>
                </c:pt>
                <c:pt idx="5">
                  <c:v>7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gapDepth val="102"/>
        <c:shape val="box"/>
        <c:axId val="2106316864"/>
        <c:axId val="2106309248"/>
        <c:axId val="0"/>
      </c:bar3DChart>
      <c:catAx>
        <c:axId val="2106316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2106309248"/>
        <c:crosses val="autoZero"/>
        <c:auto val="1"/>
        <c:lblAlgn val="ctr"/>
        <c:lblOffset val="100"/>
        <c:noMultiLvlLbl val="0"/>
      </c:catAx>
      <c:valAx>
        <c:axId val="2106309248"/>
        <c:scaling>
          <c:orientation val="minMax"/>
          <c:max val="8"/>
          <c:min val="2"/>
        </c:scaling>
        <c:delete val="1"/>
        <c:axPos val="l"/>
        <c:numFmt formatCode="General" sourceLinked="1"/>
        <c:majorTickMark val="out"/>
        <c:minorTickMark val="none"/>
        <c:tickLblPos val="nextTo"/>
        <c:crossAx val="2106316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MEDIA </a:t>
            </a:r>
            <a:r>
              <a:rPr lang="en-US" sz="1800" b="1" i="0" baseline="0">
                <a:effectLst/>
              </a:rPr>
              <a:t>MEDIA PROVE PARALLELE</a:t>
            </a:r>
            <a:endParaRPr lang="it-IT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TERZE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Foglio12!$H$4</c:f>
              <c:strCache>
                <c:ptCount val="1"/>
                <c:pt idx="0">
                  <c:v>MEDIA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66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FF99"/>
              </a:solidFill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Foglio12!$G$5:$G$9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Foglio12!$H$5:$H$9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6297280"/>
        <c:axId val="2106299456"/>
        <c:axId val="0"/>
      </c:bar3DChart>
      <c:catAx>
        <c:axId val="2106297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it-IT"/>
          </a:p>
        </c:txPr>
        <c:crossAx val="2106299456"/>
        <c:crosses val="autoZero"/>
        <c:auto val="1"/>
        <c:lblAlgn val="ctr"/>
        <c:lblOffset val="100"/>
        <c:noMultiLvlLbl val="0"/>
      </c:catAx>
      <c:valAx>
        <c:axId val="2106299456"/>
        <c:scaling>
          <c:orientation val="minMax"/>
          <c:max val="8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72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Foglio9!$M$1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Foglio9!$L$2:$L$6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Foglio9!$M$2:$M$6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7"/>
        <c:overlap val="-25"/>
        <c:axId val="2106297824"/>
        <c:axId val="2106305984"/>
      </c:barChart>
      <c:catAx>
        <c:axId val="21062978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it-IT"/>
          </a:p>
        </c:txPr>
        <c:crossAx val="2106305984"/>
        <c:crosses val="autoZero"/>
        <c:auto val="1"/>
        <c:lblAlgn val="ctr"/>
        <c:lblOffset val="100"/>
        <c:noMultiLvlLbl val="0"/>
      </c:catAx>
      <c:valAx>
        <c:axId val="2106305984"/>
        <c:scaling>
          <c:orientation val="minMax"/>
          <c:max val="8.2000000000000011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78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Foglio9!$P$1</c:f>
              <c:strCache>
                <c:ptCount val="1"/>
                <c:pt idx="0">
                  <c:v>INGLESE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Foglio9!$O$2:$O$6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Foglio9!$P$2:$P$6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6317952"/>
        <c:axId val="2106301632"/>
      </c:barChart>
      <c:catAx>
        <c:axId val="2106317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it-IT"/>
          </a:p>
        </c:txPr>
        <c:crossAx val="2106301632"/>
        <c:crosses val="autoZero"/>
        <c:auto val="1"/>
        <c:lblAlgn val="ctr"/>
        <c:lblOffset val="100"/>
        <c:noMultiLvlLbl val="0"/>
      </c:catAx>
      <c:valAx>
        <c:axId val="2106301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3179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Foglio9!$S$1</c:f>
              <c:strCache>
                <c:ptCount val="1"/>
                <c:pt idx="0">
                  <c:v>FRANCESE</c:v>
                </c:pt>
              </c:strCache>
            </c:strRef>
          </c:tx>
          <c:spPr>
            <a:solidFill>
              <a:srgbClr val="FF006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Foglio9!$R$2:$R$6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Foglio9!$S$2:$S$6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5"/>
        <c:axId val="2106287488"/>
        <c:axId val="2106302176"/>
      </c:barChart>
      <c:catAx>
        <c:axId val="2106287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it-IT"/>
          </a:p>
        </c:txPr>
        <c:crossAx val="2106302176"/>
        <c:crosses val="autoZero"/>
        <c:auto val="1"/>
        <c:lblAlgn val="ctr"/>
        <c:lblOffset val="100"/>
        <c:noMultiLvlLbl val="0"/>
      </c:catAx>
      <c:valAx>
        <c:axId val="2106302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2874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MEDIA PROVE PARALLELE</a:t>
            </a:r>
          </a:p>
          <a:p>
            <a:pPr>
              <a:defRPr/>
            </a:pPr>
            <a:r>
              <a:rPr lang="en-US"/>
              <a:t>CLASSI PRIME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Foglio12!$B$4</c:f>
              <c:strCache>
                <c:ptCount val="1"/>
                <c:pt idx="0">
                  <c:v>MEDIA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Foglio12!$A$5:$A$9</c:f>
              <c:strCache>
                <c:ptCount val="5"/>
                <c:pt idx="0">
                  <c:v>1°A</c:v>
                </c:pt>
                <c:pt idx="1">
                  <c:v>1°B</c:v>
                </c:pt>
                <c:pt idx="2">
                  <c:v>1°C</c:v>
                </c:pt>
                <c:pt idx="3">
                  <c:v>1°D</c:v>
                </c:pt>
                <c:pt idx="4">
                  <c:v>1°E</c:v>
                </c:pt>
              </c:strCache>
            </c:strRef>
          </c:cat>
          <c:val>
            <c:numRef>
              <c:f>Foglio12!$B$5:$B$9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87360"/>
        <c:axId val="2102498240"/>
        <c:axId val="0"/>
      </c:bar3DChart>
      <c:catAx>
        <c:axId val="21024873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it-IT"/>
          </a:p>
        </c:txPr>
        <c:crossAx val="2102498240"/>
        <c:crosses val="autoZero"/>
        <c:auto val="1"/>
        <c:lblAlgn val="ctr"/>
        <c:lblOffset val="100"/>
        <c:noMultiLvlLbl val="0"/>
      </c:catAx>
      <c:valAx>
        <c:axId val="2102498240"/>
        <c:scaling>
          <c:orientation val="minMax"/>
          <c:max val="8"/>
          <c:min val="4"/>
        </c:scaling>
        <c:delete val="1"/>
        <c:axPos val="l"/>
        <c:numFmt formatCode="General" sourceLinked="1"/>
        <c:majorTickMark val="out"/>
        <c:minorTickMark val="none"/>
        <c:tickLblPos val="nextTo"/>
        <c:crossAx val="21024873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Foglio9!$B$9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Foglio9!$A$10:$A$14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Foglio9!$B$10:$B$14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2"/>
        <c:overlap val="-25"/>
        <c:axId val="2106295104"/>
        <c:axId val="2106312512"/>
      </c:barChart>
      <c:catAx>
        <c:axId val="2106295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it-IT"/>
          </a:p>
        </c:txPr>
        <c:crossAx val="2106312512"/>
        <c:crosses val="autoZero"/>
        <c:auto val="1"/>
        <c:lblAlgn val="ctr"/>
        <c:lblOffset val="100"/>
        <c:noMultiLvlLbl val="0"/>
      </c:catAx>
      <c:valAx>
        <c:axId val="2106312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2951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3600"/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Foglio9!$E$9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00FF99"/>
            </a:solidFill>
            <a:ln>
              <a:solidFill>
                <a:srgbClr val="00206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Foglio9!$D$10:$D$14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Foglio9!$E$10:$E$14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1"/>
        <c:overlap val="-25"/>
        <c:axId val="2106286400"/>
        <c:axId val="2106289664"/>
      </c:barChart>
      <c:catAx>
        <c:axId val="2106286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it-IT"/>
          </a:p>
        </c:txPr>
        <c:crossAx val="2106289664"/>
        <c:crosses val="autoZero"/>
        <c:auto val="1"/>
        <c:lblAlgn val="ctr"/>
        <c:lblOffset val="100"/>
        <c:noMultiLvlLbl val="0"/>
      </c:catAx>
      <c:valAx>
        <c:axId val="2106289664"/>
        <c:scaling>
          <c:orientation val="minMax"/>
          <c:max val="9.1999999999999993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062864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Foglio9!$H$9</c:f>
              <c:strCache>
                <c:ptCount val="1"/>
                <c:pt idx="0">
                  <c:v>TECNOLOGIA</c:v>
                </c:pt>
              </c:strCache>
            </c:strRef>
          </c:tx>
          <c:spPr>
            <a:solidFill>
              <a:srgbClr val="FF33CC"/>
            </a:solidFill>
            <a:ln>
              <a:solidFill>
                <a:srgbClr val="00206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Foglio9!$G$10:$G$14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Foglio9!$H$10:$H$14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overlap val="-25"/>
        <c:axId val="2106286944"/>
        <c:axId val="2106288032"/>
      </c:barChart>
      <c:catAx>
        <c:axId val="210628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3200"/>
            </a:pPr>
            <a:endParaRPr lang="it-IT"/>
          </a:p>
        </c:txPr>
        <c:crossAx val="2106288032"/>
        <c:crosses val="autoZero"/>
        <c:auto val="1"/>
        <c:lblAlgn val="ctr"/>
        <c:lblOffset val="100"/>
        <c:noMultiLvlLbl val="0"/>
      </c:catAx>
      <c:valAx>
        <c:axId val="2106288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0628694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613134254924056"/>
          <c:y val="1.7611747849991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5693785346601697E-2"/>
          <c:y val="0.197316104157441"/>
          <c:w val="0.93888888888888888"/>
          <c:h val="0.578196267133274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Foglio9!$B$16</c:f>
              <c:strCache>
                <c:ptCount val="1"/>
                <c:pt idx="0">
                  <c:v>ED.MUSICALE</c:v>
                </c:pt>
              </c:strCache>
            </c:strRef>
          </c:tx>
          <c:spPr>
            <a:solidFill>
              <a:srgbClr val="00FF00"/>
            </a:solidFill>
            <a:ln>
              <a:solidFill>
                <a:srgbClr val="002060"/>
              </a:solidFill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Foglio9!$A$17:$A$21</c:f>
              <c:strCache>
                <c:ptCount val="5"/>
                <c:pt idx="0">
                  <c:v>3A</c:v>
                </c:pt>
                <c:pt idx="1">
                  <c:v>3B</c:v>
                </c:pt>
                <c:pt idx="2">
                  <c:v>3C</c:v>
                </c:pt>
                <c:pt idx="3">
                  <c:v>3D</c:v>
                </c:pt>
                <c:pt idx="4">
                  <c:v>3E</c:v>
                </c:pt>
              </c:strCache>
            </c:strRef>
          </c:cat>
          <c:val>
            <c:numRef>
              <c:f>Foglio9!$B$17:$B$21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"/>
        <c:overlap val="-25"/>
        <c:axId val="2106298912"/>
        <c:axId val="2106300000"/>
      </c:barChart>
      <c:catAx>
        <c:axId val="2106298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800"/>
            </a:pPr>
            <a:endParaRPr lang="it-IT"/>
          </a:p>
        </c:txPr>
        <c:crossAx val="2106300000"/>
        <c:crosses val="autoZero"/>
        <c:auto val="1"/>
        <c:lblAlgn val="ctr"/>
        <c:lblOffset val="100"/>
        <c:noMultiLvlLbl val="0"/>
      </c:catAx>
      <c:valAx>
        <c:axId val="2106300000"/>
        <c:scaling>
          <c:orientation val="minMax"/>
          <c:max val="9.1999999999999993"/>
          <c:min val="2"/>
        </c:scaling>
        <c:delete val="0"/>
        <c:axPos val="l"/>
        <c:numFmt formatCode="General" sourceLinked="1"/>
        <c:majorTickMark val="out"/>
        <c:minorTickMark val="none"/>
        <c:tickLblPos val="nextTo"/>
        <c:crossAx val="210629891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Foglio7!$B$1</c:f>
              <c:strCache>
                <c:ptCount val="1"/>
                <c:pt idx="0">
                  <c:v>ARTE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15000"/>
                    <a:satMod val="180000"/>
                  </a:schemeClr>
                </a:gs>
                <a:gs pos="50000">
                  <a:schemeClr val="accent1">
                    <a:shade val="45000"/>
                    <a:satMod val="170000"/>
                  </a:schemeClr>
                </a:gs>
                <a:gs pos="70000">
                  <a:schemeClr val="accent1">
                    <a:tint val="99000"/>
                    <a:shade val="65000"/>
                    <a:satMod val="155000"/>
                  </a:schemeClr>
                </a:gs>
                <a:gs pos="100000">
                  <a:schemeClr val="accent1">
                    <a:tint val="95500"/>
                    <a:shade val="10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invertIfNegative val="0"/>
            <c:bubble3D val="0"/>
            <c:spPr>
              <a:solidFill>
                <a:srgbClr val="00FF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Foglio7!$A$2:$A$6</c:f>
              <c:strCache>
                <c:ptCount val="5"/>
                <c:pt idx="0">
                  <c:v>3°A</c:v>
                </c:pt>
                <c:pt idx="1">
                  <c:v>3°B</c:v>
                </c:pt>
                <c:pt idx="2">
                  <c:v>3°C</c:v>
                </c:pt>
                <c:pt idx="3">
                  <c:v>3°D</c:v>
                </c:pt>
                <c:pt idx="4">
                  <c:v>3°E</c:v>
                </c:pt>
              </c:strCache>
            </c:strRef>
          </c:cat>
          <c:val>
            <c:numRef>
              <c:f>Foglio7!$B$2:$B$6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8223520"/>
        <c:axId val="2108233856"/>
        <c:axId val="0"/>
      </c:bar3DChart>
      <c:catAx>
        <c:axId val="210822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08233856"/>
        <c:crosses val="autoZero"/>
        <c:auto val="1"/>
        <c:lblAlgn val="ctr"/>
        <c:lblOffset val="100"/>
        <c:noMultiLvlLbl val="0"/>
      </c:catAx>
      <c:valAx>
        <c:axId val="2108233856"/>
        <c:scaling>
          <c:orientation val="minMax"/>
          <c:max val="8.8000000000000007"/>
          <c:min val="3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0822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MEDIA COMPLESSIVA D'ISTITUTO</a:t>
            </a:r>
          </a:p>
          <a:p>
            <a:pPr>
              <a:defRPr/>
            </a:pPr>
            <a:r>
              <a:rPr lang="en-US"/>
              <a:t>PROVE PARALLELE</a:t>
            </a:r>
          </a:p>
          <a:p>
            <a:pPr>
              <a:defRPr/>
            </a:pPr>
            <a:r>
              <a:rPr lang="en-US"/>
              <a:t>2018/2019</a:t>
            </a:r>
          </a:p>
        </c:rich>
      </c:tx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Foglio11!$B$1</c:f>
              <c:strCache>
                <c:ptCount val="1"/>
                <c:pt idx="0">
                  <c:v>MEDIA COMPLESSIVA</c:v>
                </c:pt>
              </c:strCache>
            </c:strRef>
          </c:tx>
          <c:spPr>
            <a:gradFill>
              <a:gsLst>
                <a:gs pos="0">
                  <a:srgbClr val="7030A0">
                    <a:alpha val="54000"/>
                  </a:srgb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1"/>
              <c:spPr>
                <a:solidFill>
                  <a:srgbClr val="FFFF00"/>
                </a:solidFill>
              </c:spPr>
              <c:txPr>
                <a:bodyPr/>
                <a:lstStyle/>
                <a:p>
                  <a:pPr>
                    <a:defRPr sz="80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rgbClr val="00FF00"/>
                </a:solidFill>
              </c:spPr>
              <c:txPr>
                <a:bodyPr/>
                <a:lstStyle/>
                <a:p>
                  <a:pPr>
                    <a:defRPr sz="8000"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8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Foglio11!$A$2:$A$4</c:f>
              <c:strCache>
                <c:ptCount val="3"/>
                <c:pt idx="0">
                  <c:v>PRIME</c:v>
                </c:pt>
                <c:pt idx="1">
                  <c:v>SECONDE</c:v>
                </c:pt>
                <c:pt idx="2">
                  <c:v>TERZE</c:v>
                </c:pt>
              </c:strCache>
            </c:strRef>
          </c:cat>
          <c:val>
            <c:numRef>
              <c:f>Foglio11!$B$2:$B$4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06296192"/>
        <c:axId val="2106288576"/>
      </c:barChart>
      <c:catAx>
        <c:axId val="2106296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it-IT"/>
          </a:p>
        </c:txPr>
        <c:crossAx val="2106288576"/>
        <c:crosses val="autoZero"/>
        <c:auto val="1"/>
        <c:lblAlgn val="ctr"/>
        <c:lblOffset val="100"/>
        <c:noMultiLvlLbl val="0"/>
      </c:catAx>
      <c:valAx>
        <c:axId val="21062885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1062961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4000"/>
            </a:pPr>
            <a:r>
              <a:rPr lang="en-US" dirty="0" smtClean="0"/>
              <a:t>ITALIANO</a:t>
            </a:r>
          </a:p>
          <a:p>
            <a:pPr>
              <a:defRPr sz="4000"/>
            </a:pPr>
            <a:r>
              <a:rPr lang="en-US" sz="1200" dirty="0" smtClean="0"/>
              <a:t>2018-2019</a:t>
            </a:r>
          </a:p>
          <a:p>
            <a:pPr>
              <a:defRPr sz="4000"/>
            </a:pPr>
            <a:endParaRPr lang="en-US" sz="1200" dirty="0"/>
          </a:p>
        </c:rich>
      </c:tx>
      <c:layout>
        <c:manualLayout>
          <c:xMode val="edge"/>
          <c:yMode val="edge"/>
          <c:x val="0.3761519641697022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0208981409473022E-2"/>
          <c:y val="0.50648793326563091"/>
          <c:w val="0.95958203718105395"/>
          <c:h val="0.43128189199635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Foglio7!$Q$1</c:f>
              <c:strCache>
                <c:ptCount val="1"/>
                <c:pt idx="0">
                  <c:v>ITALIANO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Foglio7!$P$2:$P$6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Foglio7!$Q$2:$Q$6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5"/>
        <c:axId val="2102499872"/>
        <c:axId val="2102500960"/>
      </c:barChart>
      <c:catAx>
        <c:axId val="2102499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500960"/>
        <c:crosses val="autoZero"/>
        <c:auto val="1"/>
        <c:lblAlgn val="ctr"/>
        <c:lblOffset val="100"/>
        <c:noMultiLvlLbl val="0"/>
      </c:catAx>
      <c:valAx>
        <c:axId val="2102500960"/>
        <c:scaling>
          <c:orientation val="minMax"/>
          <c:max val="8.1999999999999993"/>
          <c:min val="4"/>
        </c:scaling>
        <c:delete val="0"/>
        <c:axPos val="l"/>
        <c:numFmt formatCode="0" sourceLinked="1"/>
        <c:majorTickMark val="out"/>
        <c:minorTickMark val="none"/>
        <c:tickLblPos val="nextTo"/>
        <c:crossAx val="210249987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2493888"/>
        <c:axId val="2102473216"/>
      </c:barChart>
      <c:catAx>
        <c:axId val="2102493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02473216"/>
        <c:crosses val="autoZero"/>
        <c:auto val="1"/>
        <c:lblAlgn val="ctr"/>
        <c:lblOffset val="100"/>
        <c:noMultiLvlLbl val="0"/>
      </c:catAx>
      <c:valAx>
        <c:axId val="2102473216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1024938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Foglio7!$L$7</c:f>
              <c:strCache>
                <c:ptCount val="1"/>
                <c:pt idx="0">
                  <c:v>INGLESE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Foglio7!$K$8:$K$12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Foglio7!$L$8:$L$12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2482464"/>
        <c:axId val="2102487904"/>
      </c:barChart>
      <c:catAx>
        <c:axId val="2102482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87904"/>
        <c:crosses val="autoZero"/>
        <c:auto val="1"/>
        <c:lblAlgn val="ctr"/>
        <c:lblOffset val="100"/>
        <c:noMultiLvlLbl val="0"/>
      </c:catAx>
      <c:valAx>
        <c:axId val="2102487904"/>
        <c:scaling>
          <c:orientation val="minMax"/>
          <c:max val="8"/>
          <c:min val="2"/>
        </c:scaling>
        <c:delete val="0"/>
        <c:axPos val="l"/>
        <c:numFmt formatCode="0" sourceLinked="1"/>
        <c:majorTickMark val="none"/>
        <c:minorTickMark val="none"/>
        <c:tickLblPos val="nextTo"/>
        <c:crossAx val="21024824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Foglio7!$L$13</c:f>
              <c:strCache>
                <c:ptCount val="1"/>
                <c:pt idx="0">
                  <c:v>FRANCESE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Foglio7!$K$14:$K$18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Foglio7!$L$14:$L$18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2490080"/>
        <c:axId val="2102492800"/>
        <c:axId val="0"/>
      </c:bar3DChart>
      <c:catAx>
        <c:axId val="2102490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92800"/>
        <c:crosses val="autoZero"/>
        <c:auto val="1"/>
        <c:lblAlgn val="ctr"/>
        <c:lblOffset val="100"/>
        <c:noMultiLvlLbl val="0"/>
      </c:catAx>
      <c:valAx>
        <c:axId val="2102492800"/>
        <c:scaling>
          <c:orientation val="minMax"/>
          <c:max val="8.5"/>
          <c:min val="5"/>
        </c:scaling>
        <c:delete val="0"/>
        <c:axPos val="l"/>
        <c:numFmt formatCode="0" sourceLinked="1"/>
        <c:majorTickMark val="none"/>
        <c:minorTickMark val="none"/>
        <c:tickLblPos val="nextTo"/>
        <c:crossAx val="21024900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MATEMATICA</a:t>
            </a:r>
          </a:p>
          <a:p>
            <a:pPr>
              <a:defRPr/>
            </a:pPr>
            <a:r>
              <a:rPr lang="en-US" dirty="0" smtClean="0"/>
              <a:t>1°q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Foglio7!$L$20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Foglio7!$K$21:$K$25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Foglio7!$L$21:$L$25</c:f>
              <c:numCache>
                <c:formatCode>0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2481376"/>
        <c:axId val="2102501504"/>
      </c:barChart>
      <c:catAx>
        <c:axId val="21024813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501504"/>
        <c:crosses val="autoZero"/>
        <c:auto val="1"/>
        <c:lblAlgn val="ctr"/>
        <c:lblOffset val="100"/>
        <c:noMultiLvlLbl val="0"/>
      </c:catAx>
      <c:valAx>
        <c:axId val="2102501504"/>
        <c:scaling>
          <c:orientation val="minMax"/>
          <c:max val="7.5"/>
          <c:min val="4"/>
        </c:scaling>
        <c:delete val="1"/>
        <c:axPos val="l"/>
        <c:numFmt formatCode="0" sourceLinked="1"/>
        <c:majorTickMark val="none"/>
        <c:minorTickMark val="none"/>
        <c:tickLblPos val="nextTo"/>
        <c:crossAx val="210248137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SCIENZE</a:t>
            </a:r>
          </a:p>
          <a:p>
            <a:pPr>
              <a:defRPr/>
            </a:pPr>
            <a:r>
              <a:rPr lang="en-US"/>
              <a:t>1 q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Foglio7!$O$17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Foglio7!$N$18:$N$22</c:f>
              <c:strCache>
                <c:ptCount val="5"/>
                <c:pt idx="0">
                  <c:v>1A</c:v>
                </c:pt>
                <c:pt idx="1">
                  <c:v>1B</c:v>
                </c:pt>
                <c:pt idx="2">
                  <c:v>1C</c:v>
                </c:pt>
                <c:pt idx="3">
                  <c:v>1D</c:v>
                </c:pt>
                <c:pt idx="4">
                  <c:v>1E</c:v>
                </c:pt>
              </c:strCache>
            </c:strRef>
          </c:cat>
          <c:val>
            <c:numRef>
              <c:f>Foglio7!$O$18:$O$22</c:f>
              <c:numCache>
                <c:formatCode>0</c:formatCode>
                <c:ptCount val="5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2483008"/>
        <c:axId val="2102477024"/>
      </c:barChart>
      <c:catAx>
        <c:axId val="21024830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02477024"/>
        <c:crosses val="autoZero"/>
        <c:auto val="1"/>
        <c:lblAlgn val="ctr"/>
        <c:lblOffset val="100"/>
        <c:noMultiLvlLbl val="0"/>
      </c:catAx>
      <c:valAx>
        <c:axId val="2102477024"/>
        <c:scaling>
          <c:orientation val="minMax"/>
          <c:max val="8"/>
          <c:min val="2"/>
        </c:scaling>
        <c:delete val="0"/>
        <c:axPos val="l"/>
        <c:numFmt formatCode="0" sourceLinked="1"/>
        <c:majorTickMark val="out"/>
        <c:minorTickMark val="none"/>
        <c:tickLblPos val="nextTo"/>
        <c:crossAx val="21024830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8E29E0-8CD6-42F4-8237-C68009FCC7CC}" type="datetimeFigureOut">
              <a:rPr lang="it-IT" smtClean="0"/>
              <a:t>12/02/2019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595B6F-C32C-45EE-83B8-0552DF3A261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Report-monitoraggio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u="sng" dirty="0"/>
              <a:t>PROVE OGGETTIVE COMUNI PER CLASSI </a:t>
            </a:r>
            <a:r>
              <a:rPr lang="it-IT" b="1" u="sng" dirty="0" smtClean="0"/>
              <a:t>PARALLELE</a:t>
            </a:r>
          </a:p>
          <a:p>
            <a:r>
              <a:rPr lang="it-IT" b="1" u="sng" dirty="0" smtClean="0"/>
              <a:t>Scuola secondaria di 1° grado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633935"/>
            <a:ext cx="1800199" cy="138351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519" y="327062"/>
            <a:ext cx="1728191" cy="169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4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09469"/>
              </p:ext>
            </p:extLst>
          </p:nvPr>
        </p:nvGraphicFramePr>
        <p:xfrm>
          <a:off x="539552" y="1340768"/>
          <a:ext cx="7272808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02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058106"/>
              </p:ext>
            </p:extLst>
          </p:nvPr>
        </p:nvGraphicFramePr>
        <p:xfrm>
          <a:off x="251520" y="476672"/>
          <a:ext cx="828092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2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630959"/>
              </p:ext>
            </p:extLst>
          </p:nvPr>
        </p:nvGraphicFramePr>
        <p:xfrm>
          <a:off x="1187624" y="692696"/>
          <a:ext cx="712879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129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959627"/>
              </p:ext>
            </p:extLst>
          </p:nvPr>
        </p:nvGraphicFramePr>
        <p:xfrm>
          <a:off x="323528" y="1340768"/>
          <a:ext cx="83529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968316"/>
              </p:ext>
            </p:extLst>
          </p:nvPr>
        </p:nvGraphicFramePr>
        <p:xfrm>
          <a:off x="611560" y="1196752"/>
          <a:ext cx="766834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1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707833"/>
              </p:ext>
            </p:extLst>
          </p:nvPr>
        </p:nvGraphicFramePr>
        <p:xfrm>
          <a:off x="683568" y="836712"/>
          <a:ext cx="748883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766270"/>
              </p:ext>
            </p:extLst>
          </p:nvPr>
        </p:nvGraphicFramePr>
        <p:xfrm>
          <a:off x="755576" y="980728"/>
          <a:ext cx="705678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14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5718728"/>
              </p:ext>
            </p:extLst>
          </p:nvPr>
        </p:nvGraphicFramePr>
        <p:xfrm>
          <a:off x="611560" y="1196752"/>
          <a:ext cx="792088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628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7221488"/>
              </p:ext>
            </p:extLst>
          </p:nvPr>
        </p:nvGraphicFramePr>
        <p:xfrm>
          <a:off x="1043608" y="1340768"/>
          <a:ext cx="68407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74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804815"/>
              </p:ext>
            </p:extLst>
          </p:nvPr>
        </p:nvGraphicFramePr>
        <p:xfrm>
          <a:off x="971600" y="980728"/>
          <a:ext cx="698477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2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252346"/>
              </p:ext>
            </p:extLst>
          </p:nvPr>
        </p:nvGraphicFramePr>
        <p:xfrm>
          <a:off x="107504" y="476672"/>
          <a:ext cx="878497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30464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905745"/>
              </p:ext>
            </p:extLst>
          </p:nvPr>
        </p:nvGraphicFramePr>
        <p:xfrm>
          <a:off x="323528" y="980728"/>
          <a:ext cx="813690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20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915469"/>
              </p:ext>
            </p:extLst>
          </p:nvPr>
        </p:nvGraphicFramePr>
        <p:xfrm>
          <a:off x="971600" y="980728"/>
          <a:ext cx="741682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87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19306"/>
              </p:ext>
            </p:extLst>
          </p:nvPr>
        </p:nvGraphicFramePr>
        <p:xfrm>
          <a:off x="323528" y="1340768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25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244866"/>
              </p:ext>
            </p:extLst>
          </p:nvPr>
        </p:nvGraphicFramePr>
        <p:xfrm>
          <a:off x="1115616" y="980728"/>
          <a:ext cx="71287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609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2092"/>
              </p:ext>
            </p:extLst>
          </p:nvPr>
        </p:nvGraphicFramePr>
        <p:xfrm>
          <a:off x="251520" y="1268760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0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554816"/>
              </p:ext>
            </p:extLst>
          </p:nvPr>
        </p:nvGraphicFramePr>
        <p:xfrm>
          <a:off x="251520" y="980728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19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752341"/>
              </p:ext>
            </p:extLst>
          </p:nvPr>
        </p:nvGraphicFramePr>
        <p:xfrm>
          <a:off x="1115616" y="908720"/>
          <a:ext cx="69127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1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945926"/>
              </p:ext>
            </p:extLst>
          </p:nvPr>
        </p:nvGraphicFramePr>
        <p:xfrm>
          <a:off x="395536" y="69269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23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778634"/>
              </p:ext>
            </p:extLst>
          </p:nvPr>
        </p:nvGraphicFramePr>
        <p:xfrm>
          <a:off x="1259632" y="1124744"/>
          <a:ext cx="6840759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87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808604"/>
              </p:ext>
            </p:extLst>
          </p:nvPr>
        </p:nvGraphicFramePr>
        <p:xfrm>
          <a:off x="1259632" y="1268760"/>
          <a:ext cx="65527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97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785812" y="1876425"/>
          <a:ext cx="7572375" cy="310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97866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346995"/>
              </p:ext>
            </p:extLst>
          </p:nvPr>
        </p:nvGraphicFramePr>
        <p:xfrm>
          <a:off x="1331640" y="1484784"/>
          <a:ext cx="662473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79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2022241"/>
              </p:ext>
            </p:extLst>
          </p:nvPr>
        </p:nvGraphicFramePr>
        <p:xfrm>
          <a:off x="611560" y="1484784"/>
          <a:ext cx="756084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2920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406018"/>
              </p:ext>
            </p:extLst>
          </p:nvPr>
        </p:nvGraphicFramePr>
        <p:xfrm>
          <a:off x="1043608" y="1196752"/>
          <a:ext cx="61926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265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76970"/>
              </p:ext>
            </p:extLst>
          </p:nvPr>
        </p:nvGraphicFramePr>
        <p:xfrm>
          <a:off x="1403648" y="908720"/>
          <a:ext cx="60486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782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328577"/>
              </p:ext>
            </p:extLst>
          </p:nvPr>
        </p:nvGraphicFramePr>
        <p:xfrm>
          <a:off x="827584" y="1268760"/>
          <a:ext cx="69127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27551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841825"/>
              </p:ext>
            </p:extLst>
          </p:nvPr>
        </p:nvGraphicFramePr>
        <p:xfrm>
          <a:off x="971600" y="1124744"/>
          <a:ext cx="698477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894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552132"/>
              </p:ext>
            </p:extLst>
          </p:nvPr>
        </p:nvGraphicFramePr>
        <p:xfrm>
          <a:off x="1115616" y="908720"/>
          <a:ext cx="69847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43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625051"/>
              </p:ext>
            </p:extLst>
          </p:nvPr>
        </p:nvGraphicFramePr>
        <p:xfrm>
          <a:off x="251520" y="1268761"/>
          <a:ext cx="844893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952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124777"/>
              </p:ext>
            </p:extLst>
          </p:nvPr>
        </p:nvGraphicFramePr>
        <p:xfrm>
          <a:off x="827584" y="692696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92733"/>
              </p:ext>
            </p:extLst>
          </p:nvPr>
        </p:nvGraphicFramePr>
        <p:xfrm>
          <a:off x="1043608" y="1916832"/>
          <a:ext cx="676875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056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501378"/>
              </p:ext>
            </p:extLst>
          </p:nvPr>
        </p:nvGraphicFramePr>
        <p:xfrm>
          <a:off x="1187624" y="1700808"/>
          <a:ext cx="75608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720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8193690"/>
              </p:ext>
            </p:extLst>
          </p:nvPr>
        </p:nvGraphicFramePr>
        <p:xfrm>
          <a:off x="683568" y="1412776"/>
          <a:ext cx="74888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0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37498"/>
              </p:ext>
            </p:extLst>
          </p:nvPr>
        </p:nvGraphicFramePr>
        <p:xfrm>
          <a:off x="1043608" y="1124744"/>
          <a:ext cx="71287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17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560</TotalTime>
  <Words>103</Words>
  <Application>Microsoft Office PowerPoint</Application>
  <PresentationFormat>Presentazione su schermo (4:3)</PresentationFormat>
  <Paragraphs>53</Paragraphs>
  <Slides>35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40" baseType="lpstr">
      <vt:lpstr>Lucida Sans Unicode</vt:lpstr>
      <vt:lpstr>Verdana</vt:lpstr>
      <vt:lpstr>Wingdings 2</vt:lpstr>
      <vt:lpstr>Wingdings 3</vt:lpstr>
      <vt:lpstr>Viale</vt:lpstr>
      <vt:lpstr>Report-monitoraggio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monitoraggio</dc:title>
  <dc:creator>Arcidiacone</dc:creator>
  <cp:lastModifiedBy>PC-AcerV5</cp:lastModifiedBy>
  <cp:revision>43</cp:revision>
  <dcterms:created xsi:type="dcterms:W3CDTF">2018-02-06T11:49:28Z</dcterms:created>
  <dcterms:modified xsi:type="dcterms:W3CDTF">2019-02-12T09:49:02Z</dcterms:modified>
</cp:coreProperties>
</file>